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327" r:id="rId3"/>
    <p:sldId id="326" r:id="rId4"/>
    <p:sldId id="320" r:id="rId5"/>
    <p:sldId id="319" r:id="rId6"/>
    <p:sldId id="260" r:id="rId7"/>
    <p:sldId id="259" r:id="rId8"/>
    <p:sldId id="328" r:id="rId9"/>
    <p:sldId id="335" r:id="rId10"/>
    <p:sldId id="337" r:id="rId11"/>
    <p:sldId id="332" r:id="rId12"/>
    <p:sldId id="333" r:id="rId13"/>
    <p:sldId id="329" r:id="rId14"/>
    <p:sldId id="322" r:id="rId15"/>
    <p:sldId id="344" r:id="rId16"/>
    <p:sldId id="323" r:id="rId17"/>
    <p:sldId id="350" r:id="rId18"/>
    <p:sldId id="272" r:id="rId19"/>
    <p:sldId id="340" r:id="rId20"/>
    <p:sldId id="341" r:id="rId21"/>
    <p:sldId id="342" r:id="rId22"/>
    <p:sldId id="278" r:id="rId23"/>
    <p:sldId id="346" r:id="rId24"/>
    <p:sldId id="347" r:id="rId25"/>
    <p:sldId id="348" r:id="rId26"/>
    <p:sldId id="349" r:id="rId27"/>
    <p:sldId id="325" r:id="rId28"/>
    <p:sldId id="258" r:id="rId29"/>
    <p:sldId id="291" r:id="rId30"/>
    <p:sldId id="292" r:id="rId31"/>
    <p:sldId id="293" r:id="rId32"/>
    <p:sldId id="261" r:id="rId33"/>
    <p:sldId id="262" r:id="rId34"/>
    <p:sldId id="263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3" r:id="rId43"/>
    <p:sldId id="274" r:id="rId44"/>
    <p:sldId id="275" r:id="rId45"/>
    <p:sldId id="276" r:id="rId46"/>
    <p:sldId id="277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4" r:id="rId6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2010600030101010101" charset="0"/>
      <p:regular r:id="rId66"/>
      <p:bold r:id="rId67"/>
      <p:italic r:id="rId68"/>
      <p:boldItalic r:id="rId69"/>
    </p:embeddedFont>
    <p:embeddedFont>
      <p:font typeface="Quantico" panose="02010600030101010101" charset="0"/>
      <p:regular r:id="rId70"/>
      <p:bold r:id="rId71"/>
      <p:italic r:id="rId72"/>
      <p:boldItalic r:id="rId73"/>
    </p:embeddedFont>
    <p:embeddedFont>
      <p:font typeface="Titillium Web" panose="02010600030101010101" charset="0"/>
      <p:regular r:id="rId74"/>
      <p:bold r:id="rId75"/>
      <p:italic r:id="rId76"/>
      <p:boldItalic r:id="rId77"/>
    </p:embeddedFont>
    <p:embeddedFont>
      <p:font typeface="Titillium Web Light" panose="02010600030101010101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61" Type="http://schemas.openxmlformats.org/officeDocument/2006/relationships/notesMaster" Target="notesMasters/notesMaster1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5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61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46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54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90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320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66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73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884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511268d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511268d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47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40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661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7add315f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7add315f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add315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7add315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add315f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add315f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7add315f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7add315f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7add315f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7add315f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add315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add315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7add315f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7add315f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7add315f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7add315f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7add315f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7add315f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7add315f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7add315f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20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5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941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4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38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162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Titillium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zh-CN" altLang="en-US" dirty="0"/>
              <a:t>构成问题（其一） </a:t>
            </a:r>
            <a:r>
              <a:rPr lang="en-US" altLang="zh-CN" dirty="0"/>
              <a:t>Construction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05311E-1D7F-4B65-B574-E210802ADA77}"/>
              </a:ext>
            </a:extLst>
          </p:cNvPr>
          <p:cNvSpPr txBox="1"/>
          <p:nvPr/>
        </p:nvSpPr>
        <p:spPr>
          <a:xfrm>
            <a:off x="975250" y="3609891"/>
            <a:ext cx="110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latin typeface="Quantico"/>
                <a:sym typeface="Quantico"/>
              </a:rPr>
              <a:t>Xi Chen</a:t>
            </a:r>
            <a:endParaRPr lang="zh-CN" altLang="en-US" sz="1800" dirty="0">
              <a:solidFill>
                <a:schemeClr val="lt1"/>
              </a:solidFill>
              <a:latin typeface="Quantico"/>
              <a:sym typeface="Quant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537756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解法</a:t>
            </a:r>
            <a:endParaRPr dirty="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为了让</a:t>
            </a:r>
            <a:r>
              <a:rPr lang="en-US" altLang="zh-CN" sz="1400" dirty="0"/>
              <a:t>K</a:t>
            </a:r>
            <a:r>
              <a:rPr lang="zh-CN" altLang="en-US" sz="1400" dirty="0"/>
              <a:t>个变量尽可能表示更多的原始信息，我们希望它们之间不存在线性相关性，因为相关性意味着两个变量不是完全独立，必然存在重复表示的信息。</a:t>
            </a:r>
            <a:endParaRPr sz="1400" dirty="0"/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13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一些无聊的数学原理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zh-CN" altLang="en-US" dirty="0"/>
              <a:t>我数学不好，备课也不谨慎</a:t>
            </a:r>
            <a:r>
              <a:rPr lang="zh-CN" altLang="en-US" sz="1600" dirty="0"/>
              <a:t>（没时间备，看看就好）</a:t>
            </a:r>
            <a:endParaRPr lang="en-US" altLang="zh-CN" sz="16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48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一些需要注意的点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CN" altLang="en-US" dirty="0"/>
              <a:t>对原始数据的正则化或预处理敏感（相对缩放）</a:t>
            </a:r>
            <a:endParaRPr lang="en-US" altLang="zh-CN" dirty="0"/>
          </a:p>
          <a:p>
            <a:pPr lvl="1"/>
            <a:r>
              <a:rPr lang="en-US" altLang="zh-CN" sz="1600" dirty="0"/>
              <a:t>——</a:t>
            </a:r>
            <a:r>
              <a:rPr lang="zh-CN" altLang="en-US" sz="1600" dirty="0"/>
              <a:t>一般需要标准化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lang="en-US" altLang="zh-CN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10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7F067-D90A-46A4-BD85-713FD3F3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3657600"/>
          </a:xfrm>
          <a:prstGeom prst="rect">
            <a:avLst/>
          </a:prstGeom>
        </p:spPr>
      </p:pic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42FD6CDB-E1C4-4677-8849-66891CC68F32}"/>
              </a:ext>
            </a:extLst>
          </p:cNvPr>
          <p:cNvSpPr txBox="1">
            <a:spLocks/>
          </p:cNvSpPr>
          <p:nvPr/>
        </p:nvSpPr>
        <p:spPr>
          <a:xfrm>
            <a:off x="3536553" y="4531138"/>
            <a:ext cx="2313641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Quantico" panose="02010600030101010101" charset="0"/>
              </a:rPr>
              <a:t>F=2</a:t>
            </a:r>
            <a:r>
              <a:rPr lang="zh-CN" altLang="en-US" sz="2000" dirty="0">
                <a:solidFill>
                  <a:schemeClr val="bg1"/>
                </a:solidFill>
                <a:latin typeface="Quantico" panose="02010600030101010101" charset="0"/>
              </a:rPr>
              <a:t>的旋转过程</a:t>
            </a:r>
          </a:p>
        </p:txBody>
      </p:sp>
    </p:spTree>
    <p:extLst>
      <p:ext uri="{BB962C8B-B14F-4D97-AF65-F5344CB8AC3E}">
        <p14:creationId xmlns:p14="http://schemas.microsoft.com/office/powerpoint/2010/main" val="146052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6005F-6D42-424D-A995-4F11DE084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拓展：独立成分分析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515A13-C214-4D97-955E-95DC3B9C6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Independent Component Analysis</a:t>
            </a:r>
            <a:r>
              <a:rPr lang="en-US" altLang="zh-CN" sz="1400" dirty="0"/>
              <a:t>  </a:t>
            </a:r>
            <a:r>
              <a:rPr lang="zh-CN" altLang="en-US" sz="1400" dirty="0"/>
              <a:t>常用于脑电（我也不懂原理）</a:t>
            </a:r>
          </a:p>
        </p:txBody>
      </p:sp>
    </p:spTree>
    <p:extLst>
      <p:ext uri="{BB962C8B-B14F-4D97-AF65-F5344CB8AC3E}">
        <p14:creationId xmlns:p14="http://schemas.microsoft.com/office/powerpoint/2010/main" val="59143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区别？</a:t>
            </a:r>
            <a:endParaRPr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ED3F2-973E-45B0-A7F6-08ADC9A2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50176"/>
              </p:ext>
            </p:extLst>
          </p:nvPr>
        </p:nvGraphicFramePr>
        <p:xfrm>
          <a:off x="1524000" y="1742929"/>
          <a:ext cx="6096000" cy="2733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08911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47759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独立成分分析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(ICA)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主成分分析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(PCA)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1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优化高阶统计数据，例如峰度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优化了表示二阶统计数据的协方差矩阵</a:t>
                      </a:r>
                    </a:p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10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找到独立的成分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发现相关的成分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1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可以提取独立于高阶相关性的独立源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当混合数据的高阶相关性较小或不显着时，可以提取独立源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51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不强调成分的相互正交性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侧重于主要成分的相互正交性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75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将混合信号分解为其不同源的信号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减少了量纲以避免过度拟合问题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66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18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2FD13-A51D-491A-8BF7-ACE010B02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（探索性）因子分析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66F0F1-769C-4837-AB3C-F27A8E163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Exploratory data analysis  </a:t>
            </a:r>
            <a:r>
              <a:rPr lang="zh-CN" altLang="en-US" sz="1400" dirty="0"/>
              <a:t>常用于心理结构等虚无缥缈的东西</a:t>
            </a:r>
          </a:p>
        </p:txBody>
      </p:sp>
    </p:spTree>
    <p:extLst>
      <p:ext uri="{BB962C8B-B14F-4D97-AF65-F5344CB8AC3E}">
        <p14:creationId xmlns:p14="http://schemas.microsoft.com/office/powerpoint/2010/main" val="269875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区别？</a:t>
            </a:r>
            <a:endParaRPr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ED3F2-973E-45B0-A7F6-08ADC9A2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22578"/>
              </p:ext>
            </p:extLst>
          </p:nvPr>
        </p:nvGraphicFramePr>
        <p:xfrm>
          <a:off x="1524000" y="1742929"/>
          <a:ext cx="6096000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08911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47759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探索性因子分析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(ICA)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主成分分析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(PCA)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1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10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1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51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75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66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34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执行探索性因子分析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因子提取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因子旋转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解释因子结构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常规检验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决定数据集适不适合做因子分析。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好像违反了以后你们就不做一样。</a:t>
              </a:r>
              <a:endParaRPr sz="9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碎石图和特征值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根据碎石图的拐点或是研究者的理论依据，决定选几个因子。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>
                <a:lnSpc>
                  <a:spcPct val="115000"/>
                </a:lnSpc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也可以通过特征值的经验标准（</a:t>
              </a:r>
              <a:r>
                <a:rPr lang="en-US" altLang="zh-CN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&gt;1</a:t>
              </a: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）来选取，太主观，不太好。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99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9014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800" dirty="0"/>
              <a:t>在随后的几周内，每周完成一道题，顺序自选。对于没讲到的地方，可以只做前面的部分。</a:t>
            </a:r>
            <a:endParaRPr lang="en-US" altLang="zh-CN" sz="1200" dirty="0"/>
          </a:p>
          <a:p>
            <a:pPr marL="0" lvl="0" indent="0">
              <a:buNone/>
            </a:pPr>
            <a:r>
              <a:rPr lang="zh-CN" altLang="en-US" sz="1600" dirty="0"/>
              <a:t>下节课在你们作业做完以后再开。（慢点做，做</a:t>
            </a:r>
            <a:r>
              <a:rPr lang="en-US" altLang="zh-CN" sz="1600" dirty="0"/>
              <a:t>PPT</a:t>
            </a:r>
            <a:r>
              <a:rPr lang="zh-CN" altLang="en-US" sz="1600" dirty="0"/>
              <a:t>太麻烦了）</a:t>
            </a:r>
            <a:endParaRPr lang="en-US" altLang="zh-CN" sz="1600" dirty="0"/>
          </a:p>
          <a:p>
            <a:pPr marL="0" lvl="0" indent="0">
              <a:buNone/>
            </a:pPr>
            <a:endParaRPr lang="en-US" altLang="zh-CN" sz="1200" dirty="0"/>
          </a:p>
          <a:p>
            <a:pPr marL="0" lvl="0" indent="0">
              <a:buNone/>
            </a:pPr>
            <a:r>
              <a:rPr lang="zh-CN" altLang="en-US" sz="1200" dirty="0"/>
              <a:t>可任意使用软件（需要提交的文件类型）：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SPSS</a:t>
            </a:r>
            <a:r>
              <a:rPr lang="zh-CN" altLang="en-US" sz="1200" dirty="0"/>
              <a:t>（</a:t>
            </a:r>
            <a:r>
              <a:rPr lang="en-US" altLang="zh-CN" sz="1200" dirty="0"/>
              <a:t>.</a:t>
            </a:r>
            <a:r>
              <a:rPr lang="en-US" altLang="zh-CN" sz="1200" dirty="0" err="1"/>
              <a:t>spv</a:t>
            </a:r>
            <a:r>
              <a:rPr lang="zh-CN" altLang="en-US" sz="1200" dirty="0"/>
              <a:t>文件和</a:t>
            </a:r>
            <a:r>
              <a:rPr lang="en-US" altLang="zh-CN" sz="1200" dirty="0"/>
              <a:t>.docx</a:t>
            </a:r>
            <a:r>
              <a:rPr lang="zh-CN" altLang="en-US" sz="1200" dirty="0"/>
              <a:t>文件）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R</a:t>
            </a:r>
            <a:r>
              <a:rPr lang="zh-CN" altLang="en-US" sz="1200" dirty="0"/>
              <a:t>（建议</a:t>
            </a:r>
            <a:r>
              <a:rPr lang="en-US" altLang="zh-CN" sz="1200" dirty="0" err="1"/>
              <a:t>Rmarkdown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Python</a:t>
            </a:r>
            <a:r>
              <a:rPr lang="zh-CN" altLang="en-US" sz="1200" dirty="0"/>
              <a:t>（建议带</a:t>
            </a:r>
            <a:r>
              <a:rPr lang="en-US" altLang="zh-CN" sz="1200" dirty="0"/>
              <a:t>Markdown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Jupter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171450" indent="-171450"/>
            <a:r>
              <a:rPr lang="en-US" altLang="zh-CN" sz="1200" dirty="0" err="1"/>
              <a:t>Matlab</a:t>
            </a:r>
            <a:r>
              <a:rPr lang="zh-CN" altLang="en-US" sz="1200" dirty="0"/>
              <a:t>（不熟）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……</a:t>
            </a:r>
            <a:r>
              <a:rPr lang="zh-CN" altLang="en-US" sz="1200" dirty="0"/>
              <a:t>或者其他数据分析软件如</a:t>
            </a:r>
            <a:r>
              <a:rPr lang="en-US" altLang="zh-CN" sz="1200" dirty="0"/>
              <a:t>SAS/Stata/</a:t>
            </a:r>
            <a:r>
              <a:rPr lang="en-US" altLang="zh-CN" sz="1200" dirty="0" err="1"/>
              <a:t>Jamovi</a:t>
            </a:r>
            <a:r>
              <a:rPr lang="zh-CN" altLang="en-US" sz="1200" dirty="0"/>
              <a:t>（本质</a:t>
            </a:r>
            <a:r>
              <a:rPr lang="en-US" altLang="zh-CN" sz="1200" dirty="0"/>
              <a:t>R</a:t>
            </a:r>
            <a:r>
              <a:rPr lang="zh-CN" altLang="en-US" sz="1200" dirty="0"/>
              <a:t>）</a:t>
            </a:r>
            <a:r>
              <a:rPr lang="en-US" altLang="zh-CN" sz="1200" dirty="0"/>
              <a:t>/GraphPad Prism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74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zh-CN" dirty="0"/>
              <a:t>Menu[a]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zh-CN" altLang="en-US" dirty="0"/>
              <a:t>统计思维的两条通路</a:t>
            </a:r>
            <a:endParaRPr lang="en-US" altLang="zh-CN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en-US" altLang="zh-CN" dirty="0"/>
              <a:t>EDA</a:t>
            </a:r>
            <a:r>
              <a:rPr lang="zh-CN" altLang="en-US" dirty="0"/>
              <a:t>：降维问题</a:t>
            </a:r>
            <a:endParaRPr lang="en-US" altLang="zh-CN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en-US" altLang="zh-CN" dirty="0"/>
              <a:t>CDA</a:t>
            </a:r>
            <a:r>
              <a:rPr lang="zh-CN" altLang="en-US" dirty="0"/>
              <a:t>：构成问题</a:t>
            </a:r>
            <a:endParaRPr lang="en-US" altLang="zh-CN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0500" y="1529907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zh-CN" altLang="en-US" dirty="0"/>
              <a:t>对于降维问题，我们有什么（常用的）方法？</a:t>
            </a:r>
            <a:endParaRPr lang="en-US" altLang="zh-CN" dirty="0"/>
          </a:p>
          <a:p>
            <a:r>
              <a:rPr lang="zh-CN" altLang="en-US" dirty="0"/>
              <a:t>主成分分析</a:t>
            </a:r>
            <a:endParaRPr lang="en-US" altLang="zh-CN" dirty="0"/>
          </a:p>
          <a:p>
            <a:r>
              <a:rPr lang="zh-CN" altLang="en-US" dirty="0"/>
              <a:t>（探索性）因子分析</a:t>
            </a:r>
            <a:endParaRPr lang="en-US" altLang="zh-CN" dirty="0"/>
          </a:p>
          <a:p>
            <a:r>
              <a:rPr lang="zh-CN" altLang="en-US" dirty="0"/>
              <a:t>独立成分分析</a:t>
            </a:r>
            <a:endParaRPr lang="en-US" altLang="zh-CN"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975475" y="1529907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对于构成问题，我们有什么（确定的）方法？</a:t>
            </a:r>
            <a:endParaRPr dirty="0"/>
          </a:p>
          <a:p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结构性问题：（验证性）因素分析</a:t>
            </a:r>
            <a:endParaRPr lang="en-US" altLang="zh-C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31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0"/>
            <a:ext cx="7193400" cy="3499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sz="1800" dirty="0"/>
              <a:t>1. </a:t>
            </a:r>
            <a:r>
              <a:rPr lang="zh-CN" altLang="en-US" sz="1800" dirty="0"/>
              <a:t>使用已有睁闭眼特征数据集（</a:t>
            </a:r>
            <a:r>
              <a:rPr lang="en-US" altLang="zh-CN" sz="1800" dirty="0"/>
              <a:t>n=15000+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判断是否需要进行</a:t>
            </a:r>
            <a:r>
              <a:rPr lang="en-US" altLang="zh-CN" sz="1050" dirty="0"/>
              <a:t>PCA</a:t>
            </a:r>
            <a:r>
              <a:rPr lang="zh-CN" altLang="en-US" sz="1050" dirty="0"/>
              <a:t>，给出理由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如果需要进行</a:t>
            </a:r>
            <a:r>
              <a:rPr lang="en-US" altLang="zh-CN" sz="1050" dirty="0"/>
              <a:t>PCA</a:t>
            </a:r>
            <a:r>
              <a:rPr lang="zh-CN" altLang="en-US" sz="1050" dirty="0"/>
              <a:t>，则执行</a:t>
            </a:r>
            <a:r>
              <a:rPr lang="en-US" altLang="zh-CN" sz="1050" dirty="0"/>
              <a:t>PCA</a:t>
            </a:r>
            <a:r>
              <a:rPr lang="zh-CN" altLang="en-US" sz="1050" dirty="0"/>
              <a:t>，给出结果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endParaRPr lang="en-US" altLang="zh-C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altLang="zh-CN" sz="1800" dirty="0"/>
              <a:t>2. </a:t>
            </a:r>
            <a:r>
              <a:rPr lang="zh-CN" altLang="en-US" sz="1800" dirty="0"/>
              <a:t>使用已有课程</a:t>
            </a:r>
            <a:r>
              <a:rPr lang="en-US" altLang="zh-CN" sz="1800" dirty="0"/>
              <a:t>-</a:t>
            </a:r>
            <a:r>
              <a:rPr lang="zh-CN" altLang="en-US" sz="1800" dirty="0"/>
              <a:t>能力相关性矩阵（</a:t>
            </a:r>
            <a:r>
              <a:rPr lang="en-US" altLang="zh-CN" sz="1800" dirty="0"/>
              <a:t>n=150+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判断是否需要进行</a:t>
            </a:r>
            <a:r>
              <a:rPr lang="en-US" altLang="zh-CN" sz="1100" dirty="0"/>
              <a:t>EFA</a:t>
            </a:r>
            <a:r>
              <a:rPr lang="zh-CN" altLang="en-US" sz="1100" dirty="0"/>
              <a:t>，给出理由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这个数据集有违反</a:t>
            </a:r>
            <a:r>
              <a:rPr lang="en-US" altLang="zh-CN" sz="1100" dirty="0"/>
              <a:t>EFA</a:t>
            </a:r>
            <a:r>
              <a:rPr lang="zh-CN" altLang="en-US" sz="1100" dirty="0"/>
              <a:t>基本思路的地方吗？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如果需要进行</a:t>
            </a:r>
            <a:r>
              <a:rPr lang="en-US" altLang="zh-CN" sz="1100" dirty="0"/>
              <a:t>EFA</a:t>
            </a:r>
            <a:r>
              <a:rPr lang="zh-CN" altLang="en-US" sz="1100" dirty="0"/>
              <a:t>，则列出</a:t>
            </a:r>
            <a:r>
              <a:rPr lang="en-US" altLang="zh-CN" sz="1100" dirty="0"/>
              <a:t>EFA</a:t>
            </a:r>
            <a:r>
              <a:rPr lang="zh-CN" altLang="en-US" sz="1100" dirty="0"/>
              <a:t>的基本分析流程通道，并附上理由。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执行每个基本分析流程。</a:t>
            </a:r>
          </a:p>
        </p:txBody>
      </p:sp>
      <p:sp>
        <p:nvSpPr>
          <p:cNvPr id="5" name="Google Shape;373;p37">
            <a:extLst>
              <a:ext uri="{FF2B5EF4-FFF2-40B4-BE49-F238E27FC236}">
                <a16:creationId xmlns:a16="http://schemas.microsoft.com/office/drawing/2014/main" id="{77EA4DD5-A6C3-4321-A2E6-A7B1B9BB8771}"/>
              </a:ext>
            </a:extLst>
          </p:cNvPr>
          <p:cNvSpPr txBox="1"/>
          <p:nvPr/>
        </p:nvSpPr>
        <p:spPr>
          <a:xfrm>
            <a:off x="131189" y="69083"/>
            <a:ext cx="7429200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所有的文件均可在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SVN</a:t>
            </a:r>
            <a:r>
              <a:rPr lang="zh-CN" altLang="en-US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下载。路径：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sci\other\04_Data\01_Data for statistics training\ 02_Dimension_reduction</a:t>
            </a:r>
          </a:p>
          <a:p>
            <a:pPr lvl="0">
              <a:buClr>
                <a:schemeClr val="dk1"/>
              </a:buClr>
              <a:buSzPts val="1100"/>
            </a:pPr>
            <a:endParaRPr lang="en-US" altLang="zh-CN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</a:rPr>
              <a:t>课后作业写越多，同时越有道理分数越高，分数越高越能够在我这里换一杯价格越高的奶茶。</a:t>
            </a:r>
            <a:endParaRPr lang="en-US" altLang="zh-CN" sz="1200" dirty="0">
              <a:solidFill>
                <a:schemeClr val="lt2"/>
              </a:solidFill>
              <a:latin typeface="Titillium Web Light"/>
            </a:endParaRPr>
          </a:p>
          <a:p>
            <a:pPr lvl="0">
              <a:buClr>
                <a:schemeClr val="dk1"/>
              </a:buClr>
              <a:buSzPts val="1100"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75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0"/>
            <a:ext cx="7193400" cy="3499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US" sz="1800" dirty="0"/>
              <a:t>3.</a:t>
            </a:r>
            <a:r>
              <a:rPr lang="zh-CN" altLang="en-US" sz="1800" dirty="0"/>
              <a:t>（可选）对已有多通道数据集（</a:t>
            </a:r>
            <a:r>
              <a:rPr lang="en-US" altLang="zh-CN" sz="1800" dirty="0"/>
              <a:t>NE</a:t>
            </a:r>
            <a:r>
              <a:rPr lang="zh-CN" altLang="en-US" sz="1800" dirty="0"/>
              <a:t>）进行独立成分分析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这个我也不会，可能也不是我来批改（我自己也要学）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en-US" altLang="zh-CN" sz="1050" dirty="0"/>
              <a:t>SPSS</a:t>
            </a:r>
            <a:r>
              <a:rPr lang="zh-CN" altLang="en-US" sz="1050" dirty="0"/>
              <a:t>不能做，而且我数据集还没准备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已知信息</a:t>
            </a:r>
            <a:r>
              <a:rPr lang="en-US" altLang="zh-CN" sz="1050" dirty="0"/>
              <a:t>R</a:t>
            </a:r>
            <a:r>
              <a:rPr lang="zh-CN" altLang="en-US" sz="1050" dirty="0"/>
              <a:t>语言</a:t>
            </a:r>
            <a:r>
              <a:rPr lang="en-US" altLang="zh-CN" sz="1050" dirty="0"/>
              <a:t>caret</a:t>
            </a:r>
            <a:r>
              <a:rPr lang="zh-CN" altLang="en-US" sz="1050" dirty="0"/>
              <a:t>包可以，</a:t>
            </a:r>
            <a:r>
              <a:rPr lang="en-US" altLang="zh-CN" sz="1050" dirty="0"/>
              <a:t>Python</a:t>
            </a:r>
            <a:r>
              <a:rPr lang="zh-CN" altLang="en-US" sz="1050" dirty="0"/>
              <a:t>的话</a:t>
            </a:r>
            <a:r>
              <a:rPr lang="en-US" altLang="zh-CN" sz="1050" dirty="0" err="1"/>
              <a:t>mne</a:t>
            </a:r>
            <a:r>
              <a:rPr lang="zh-CN" altLang="en-US" sz="1050" dirty="0"/>
              <a:t>包可以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endParaRPr lang="en-US" altLang="zh-CN" sz="1050" dirty="0"/>
          </a:p>
          <a:p>
            <a:pPr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altLang="zh-CN" sz="1800" dirty="0"/>
              <a:t>4. </a:t>
            </a:r>
            <a:r>
              <a:rPr lang="zh-CN" altLang="en-US" sz="1800" dirty="0"/>
              <a:t>执行一个任意的其他的，不常见的，（难太多的）降维技术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比如回归（虽然不常用），并给出合理解释，为什么这个算降维，怎么降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矩阵分解（？）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en-US" altLang="zh-CN" sz="1050" dirty="0"/>
              <a:t>Discriminant Analysis Feature Extraction</a:t>
            </a:r>
            <a:r>
              <a:rPr lang="zh-CN" altLang="en-US" sz="1050" dirty="0"/>
              <a:t>（？）</a:t>
            </a:r>
            <a:endParaRPr lang="en-US" altLang="zh-CN" sz="1050" dirty="0"/>
          </a:p>
        </p:txBody>
      </p:sp>
      <p:sp>
        <p:nvSpPr>
          <p:cNvPr id="5" name="Google Shape;373;p37">
            <a:extLst>
              <a:ext uri="{FF2B5EF4-FFF2-40B4-BE49-F238E27FC236}">
                <a16:creationId xmlns:a16="http://schemas.microsoft.com/office/drawing/2014/main" id="{20610B54-7CA8-437F-B758-356B76A29912}"/>
              </a:ext>
            </a:extLst>
          </p:cNvPr>
          <p:cNvSpPr txBox="1"/>
          <p:nvPr/>
        </p:nvSpPr>
        <p:spPr>
          <a:xfrm>
            <a:off x="131189" y="69083"/>
            <a:ext cx="7429200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所有的文件均可在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SVN</a:t>
            </a:r>
            <a:r>
              <a:rPr lang="zh-CN" alt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下载。路径：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sci\other\04_Data\01_Data for statistics training\ 02_Dimension_reduction</a:t>
            </a: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8472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4"/>
                </a:solidFill>
              </a:rPr>
              <a:t>Thanks!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有问题请随时邮件：</a:t>
            </a:r>
            <a:endParaRPr lang="en-US"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dk1"/>
                </a:solidFill>
              </a:rPr>
              <a:t>xi.chen.xmfls@hotmail.com              or</a:t>
            </a:r>
          </a:p>
          <a:p>
            <a:pPr marL="0" lvl="0" indent="0">
              <a:buNone/>
            </a:pPr>
            <a:r>
              <a:rPr lang="en-US" altLang="zh-CN" sz="1800" dirty="0">
                <a:solidFill>
                  <a:schemeClr val="dk1"/>
                </a:solidFill>
              </a:rPr>
              <a:t>chenxi.shepherd@sdodt.com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815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A70D5-9EBC-4C2A-834A-D2D3CC21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DC707-AA44-4B67-989D-FF5364AED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442C1-A729-4E1A-9311-06A5B06A08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10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9A4DF-893F-410E-A2CD-49E58987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D71BB-F6A7-4506-87F6-21D5A8717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988484-1505-4028-AED1-33F552648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72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ACD76-285E-4ED9-997A-83D36CF5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6C66EA-200F-454A-9710-F83483DA4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1C88A-CD33-4220-AD41-9954A2F301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150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EC446-1E4E-4FEE-95A5-DE1117A6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FD3CD-CED3-41E5-A13A-B638AAE30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95B916-8FF8-486D-BC9F-5F1728BF0F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693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F858B-C8B9-4ED0-8EE5-E88CEB251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B88EF6-239D-4200-9D7B-0224321A4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80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394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Hello!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sz="18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 am here because I love to give presentations.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You can find me at @username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l="10991" t="10699" r="36036" b="9929"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28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73" name="Google Shape;673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88" name="Google Shape;688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94" name="Google Shape;694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02" name="Google Shape;702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08" name="Google Shape;708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16" name="Google Shape;716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25" name="Google Shape;725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28" name="Google Shape;72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31" name="Google Shape;731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35" name="Google Shape;735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43" name="Google Shape;743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50" name="Google Shape;750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56" name="Google Shape;756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59" name="Google Shape;759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65" name="Google Shape;765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68" name="Google Shape;768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76" name="Google Shape;776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82" name="Google Shape;782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91" name="Google Shape;791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96" name="Google Shape;796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01" name="Google Shape;801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06" name="Google Shape;806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09" name="Google Shape;809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12" name="Google Shape;812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16" name="Google Shape;816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19" name="Google Shape;819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30" name="Google Shape;830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34" name="Google Shape;834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37" name="Google Shape;837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42" name="Google Shape;842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47" name="Google Shape;847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54" name="Google Shape;854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64" name="Google Shape;864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68" name="Google Shape;868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72" name="Google Shape;872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78" name="Google Shape;878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81" name="Google Shape;881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89" name="Google Shape;889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96" name="Google Shape;896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99" name="Google Shape;899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08" name="Google Shape;908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17" name="Google Shape;917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20" name="Google Shape;920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27" name="Google Shape;927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35" name="Google Shape;935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39" name="Google Shape;939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46" name="Google Shape;946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50" name="Google Shape;950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54" name="Google Shape;954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60" name="Google Shape;960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88" name="Google Shape;988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12" name="Google Shape;1012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31" name="Google Shape;1031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38" name="Google Shape;1038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47" name="Google Shape;1047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51" name="Google Shape;1051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57" name="Google Shape;1057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65" name="Google Shape;1065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72" name="Google Shape;1072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82" name="Google Shape;1082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94" name="Google Shape;1094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00" name="Google Shape;1100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08" name="Google Shape;110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11" name="Google Shape;111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14" name="Google Shape;111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20" name="Google Shape;1120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21" name="Google Shape;1121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  <p:extLst>
      <p:ext uri="{BB962C8B-B14F-4D97-AF65-F5344CB8AC3E}">
        <p14:creationId xmlns:p14="http://schemas.microsoft.com/office/powerpoint/2010/main" val="191377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b="1" dirty="0"/>
              <a:t>探索性数据分析（</a:t>
            </a:r>
            <a:r>
              <a:rPr lang="en-US" altLang="zh-CN" b="1" dirty="0"/>
              <a:t>Exploratory data analysis</a:t>
            </a:r>
            <a:r>
              <a:rPr lang="zh-CN" altLang="en-US" b="1" dirty="0"/>
              <a:t>）</a:t>
            </a:r>
            <a:endParaRPr b="1" dirty="0"/>
          </a:p>
          <a:p>
            <a:pPr marL="342900" indent="-342900"/>
            <a:r>
              <a:rPr lang="zh-CN" altLang="en-US" sz="1600" dirty="0"/>
              <a:t>你没有问题等待证明，但是你有一些数据</a:t>
            </a:r>
            <a:endParaRPr lang="en-US" altLang="zh-CN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两条通路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2" y="1575125"/>
            <a:ext cx="3540485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zh-CN" altLang="en-US" b="1" dirty="0"/>
              <a:t>验证性数据分析（</a:t>
            </a:r>
            <a:r>
              <a:rPr lang="en-US" altLang="zh-CN" b="1" dirty="0"/>
              <a:t>Confirmatory data analysis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285750" indent="-285750"/>
            <a:r>
              <a:rPr lang="zh-CN" altLang="en-US" sz="1600" dirty="0"/>
              <a:t>你有一个问题等待证明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964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27" name="Google Shape;112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34" name="Google Shape;113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39" name="Google Shape;113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43" name="Google Shape;114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49" name="Google Shape;114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53" name="Google Shape;115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58" name="Google Shape;115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64" name="Google Shape;116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71" name="Google Shape;117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74" name="Google Shape;117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78" name="Google Shape;117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85" name="Google Shape;118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91" name="Google Shape;119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13" name="Google Shape;121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18" name="Google Shape;121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24" name="Google Shape;122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31" name="Google Shape;123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36" name="Google Shape;123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41" name="Google Shape;124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58" name="Google Shape;125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2" name="Google Shape;127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73" name="Google Shape;127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7" name="Google Shape;127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8" name="Google Shape;128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89" name="Google Shape;128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97" name="Google Shape;129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02" name="Google Shape;130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07" name="Google Shape;130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13" name="Google Shape;131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20" name="Google Shape;132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24" name="Google Shape;132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30" name="Google Shape;133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37" name="Google Shape;133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41" name="Google Shape;134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46" name="Google Shape;134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53" name="Google Shape;135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61" name="Google Shape;136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66" name="Google Shape;136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70" name="Google Shape;137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74" name="Google Shape;137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79" name="Google Shape;137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84" name="Google Shape;138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90" name="Google Shape;139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97" name="Google Shape;139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05" name="Google Shape;140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18" name="Google Shape;141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23" name="Google Shape;142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27" name="Google Shape;142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34" name="Google Shape;143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43" name="Google Shape;144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56" name="Google Shape;145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69" name="Google Shape;146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82" name="Google Shape;148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89" name="Google Shape;148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05" name="Google Shape;150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06" name="Google Shape;150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3" name="Google Shape;151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1" name="Google Shape;152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22" name="Google Shape;152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31" name="Google Shape;153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56" name="Google Shape;155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60" name="Google Shape;156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5" name="Google Shape;156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66" name="Google Shape;1566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30</a:t>
            </a:fld>
            <a:endParaRPr>
              <a:solidFill>
                <a:schemeClr val="accent3"/>
              </a:solidFill>
            </a:endParaRPr>
          </a:p>
        </p:txBody>
      </p:sp>
      <p:grpSp>
        <p:nvGrpSpPr>
          <p:cNvPr id="1567" name="Google Shape;156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68" name="Google Shape;156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151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 dirty="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77" name="Google Shape;1577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578" name="Google Shape;1578;p50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</p:spTree>
    <p:extLst>
      <p:ext uri="{BB962C8B-B14F-4D97-AF65-F5344CB8AC3E}">
        <p14:creationId xmlns:p14="http://schemas.microsoft.com/office/powerpoint/2010/main" val="3979209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CONCEPT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l="28157" r="28161"/>
          <a:stretch/>
        </p:blipFill>
        <p:spPr>
          <a:xfrm>
            <a:off x="5151877" y="0"/>
            <a:ext cx="39921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975250" y="1727522"/>
            <a:ext cx="37677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E55FF-D95E-4E7F-8549-05D593DB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9460F-70EB-46F0-9294-D6BFC6AD8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严格意义上来说，讨论降维并不是探索性的（</a:t>
            </a:r>
            <a:r>
              <a:rPr lang="en-US" altLang="zh-CN" dirty="0"/>
              <a:t>Exploratory</a:t>
            </a:r>
            <a:r>
              <a:rPr lang="zh-CN" altLang="en-US" dirty="0"/>
              <a:t>），但大多数场景是。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基本场景：混杂数据问题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214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89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526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124</a:t>
            </a:r>
            <a:endParaRPr sz="960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41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1044725" y="106295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1044725" y="177243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1044725" y="248191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1044725" y="319139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1044725" y="39227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75240" y="90420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665007" y="236918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979251" y="197512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93495" y="2481914"/>
            <a:ext cx="233700" cy="14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418011" y="268297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732256" y="208459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4046500" y="1217275"/>
            <a:ext cx="233700" cy="270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171016" y="212837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485260" y="106282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99505" y="2310812"/>
            <a:ext cx="233700" cy="16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924021" y="274135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238265" y="128187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552509" y="1595660"/>
            <a:ext cx="233700" cy="232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94" name="Google Shape;29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638463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304" name="Google Shape;304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305" name="Google Shape;305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13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16" name="Google Shape;316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17" name="Google Shape;31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1636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6" name="Google Shape;366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4" name="Google Shape;374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Extra Resources</a:t>
            </a:r>
            <a:endParaRPr/>
          </a:p>
        </p:txBody>
      </p:sp>
      <p:sp>
        <p:nvSpPr>
          <p:cNvPr id="380" name="Google Shape;380;p38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1170724" y="16027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0F544-BA2E-45ED-822E-FB5271C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6C731-C641-432F-BA19-5BD3D16B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严格意义上来说，讨论构成并不是验证性的（</a:t>
            </a:r>
            <a:r>
              <a:rPr lang="en-US" altLang="zh-CN" dirty="0"/>
              <a:t>Confirmatory</a:t>
            </a:r>
            <a:r>
              <a:rPr lang="zh-CN" altLang="en-US" dirty="0"/>
              <a:t>），但大多数场景是。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基本假设：心理变量无法</a:t>
            </a:r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</a:t>
            </a:r>
            <a:r>
              <a:rPr lang="zh-CN" altLang="en-US" dirty="0"/>
              <a:t>观测 </a:t>
            </a:r>
            <a:r>
              <a:rPr lang="en-US" altLang="zh-CN" dirty="0"/>
              <a:t>/ </a:t>
            </a:r>
            <a:r>
              <a:rPr lang="zh-CN" altLang="en-US" dirty="0"/>
              <a:t>测量</a:t>
            </a:r>
            <a:endParaRPr lang="en-US" altLang="zh-CN" dirty="0"/>
          </a:p>
          <a:p>
            <a:r>
              <a:rPr lang="zh-CN" altLang="en-US" dirty="0"/>
              <a:t>科学问题：什么是</a:t>
            </a:r>
            <a:r>
              <a:rPr lang="en-US" altLang="zh-CN" dirty="0"/>
              <a:t>……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基本场景：我要怎么得到</a:t>
            </a:r>
            <a:r>
              <a:rPr lang="en-US" altLang="zh-CN" dirty="0"/>
              <a:t>……</a:t>
            </a:r>
            <a:r>
              <a:rPr lang="zh-CN" altLang="en-US" dirty="0"/>
              <a:t>的数据？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1835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1" name="Google Shape;401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434" name="Google Shape;43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6" name="Google Shape;436;p4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437" name="Google Shape;43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440" name="Google Shape;44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443" name="Google Shape;44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446" name="Google Shape;44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449" name="Google Shape;44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51" name="Google Shape;451;p4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463" name="Google Shape;463;p41"/>
          <p:cNvGraphicFramePr/>
          <p:nvPr/>
        </p:nvGraphicFramePr>
        <p:xfrm>
          <a:off x="975175" y="1564481"/>
          <a:ext cx="7799950" cy="289325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34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997076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4666660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997076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666660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5093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/>
          <p:nvPr/>
        </p:nvSpPr>
        <p:spPr>
          <a:xfrm rot="5400000">
            <a:off x="36552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/>
          <p:nvPr/>
        </p:nvSpPr>
        <p:spPr>
          <a:xfrm rot="10800000">
            <a:off x="36552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2"/>
          <p:cNvSpPr/>
          <p:nvPr/>
        </p:nvSpPr>
        <p:spPr>
          <a:xfrm rot="-5400000">
            <a:off x="35093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3975539" y="2371142"/>
            <a:ext cx="25611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S</a:t>
            </a:r>
          </a:p>
        </p:txBody>
      </p:sp>
      <p:sp>
        <p:nvSpPr>
          <p:cNvPr id="479" name="Google Shape;479;p42"/>
          <p:cNvSpPr/>
          <p:nvPr/>
        </p:nvSpPr>
        <p:spPr>
          <a:xfrm>
            <a:off x="4826373" y="2377609"/>
            <a:ext cx="470836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W</a:t>
            </a:r>
          </a:p>
        </p:txBody>
      </p:sp>
      <p:sp>
        <p:nvSpPr>
          <p:cNvPr id="480" name="Google Shape;480;p42"/>
          <p:cNvSpPr/>
          <p:nvPr/>
        </p:nvSpPr>
        <p:spPr>
          <a:xfrm>
            <a:off x="3946565" y="3298004"/>
            <a:ext cx="28198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O</a:t>
            </a:r>
          </a:p>
        </p:txBody>
      </p:sp>
      <p:sp>
        <p:nvSpPr>
          <p:cNvPr id="481" name="Google Shape;481;p42"/>
          <p:cNvSpPr/>
          <p:nvPr/>
        </p:nvSpPr>
        <p:spPr>
          <a:xfrm>
            <a:off x="4922093" y="3304471"/>
            <a:ext cx="268014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T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7" name="Google Shape;487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88" name="Google Shape;488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02" name="Google Shape;502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04" name="Google Shape;504;p43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05" name="Google Shape;505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13" name="Google Shape;513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24" name="Google Shape;524;p43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25" name="Google Shape;525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30" name="Google Shape;530;p43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6" name="Google Shape;536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537" name="Google Shape;537;p44"/>
          <p:cNvGrpSpPr/>
          <p:nvPr/>
        </p:nvGrpSpPr>
        <p:grpSpPr>
          <a:xfrm>
            <a:off x="975236" y="1599740"/>
            <a:ext cx="3400164" cy="3056748"/>
            <a:chOff x="3778727" y="4460423"/>
            <a:chExt cx="720160" cy="647438"/>
          </a:xfrm>
        </p:grpSpPr>
        <p:sp>
          <p:nvSpPr>
            <p:cNvPr id="538" name="Google Shape;53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545" name="Google Shape;545;p44"/>
          <p:cNvCxnSpPr/>
          <p:nvPr/>
        </p:nvCxnSpPr>
        <p:spPr>
          <a:xfrm>
            <a:off x="4300056" y="2106157"/>
            <a:ext cx="99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6" name="Google Shape;546;p44"/>
          <p:cNvSpPr txBox="1"/>
          <p:nvPr/>
        </p:nvSpPr>
        <p:spPr>
          <a:xfrm>
            <a:off x="5354062" y="194402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>
            <a:off x="4153357" y="2560009"/>
            <a:ext cx="1142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44"/>
          <p:cNvSpPr txBox="1"/>
          <p:nvPr/>
        </p:nvSpPr>
        <p:spPr>
          <a:xfrm>
            <a:off x="5354062" y="239787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9" name="Google Shape;549;p44"/>
          <p:cNvCxnSpPr/>
          <p:nvPr/>
        </p:nvCxnSpPr>
        <p:spPr>
          <a:xfrm>
            <a:off x="3944888" y="3013861"/>
            <a:ext cx="1351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354062" y="2851714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3767304" y="3467690"/>
            <a:ext cx="152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354062" y="3305556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574266" y="3921542"/>
            <a:ext cx="1721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354062" y="375939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373524" y="4375370"/>
            <a:ext cx="19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354062" y="421324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2" name="Google Shape;562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75250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980194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029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927973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70808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4875752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18587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6823531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6" name="Google Shape;57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8" name="Google Shape;57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4" name="Google Shape;624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25" name="Google Shape;62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6" name="Google Shape;62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8" name="Google Shape;64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9" name="Google Shape;64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0" name="Google Shape;65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667" name="Google Shape;667;p47"/>
          <p:cNvGraphicFramePr/>
          <p:nvPr/>
        </p:nvGraphicFramePr>
        <p:xfrm>
          <a:off x="975250" y="1854300"/>
          <a:ext cx="7410725" cy="2713120"/>
        </p:xfrm>
        <a:graphic>
          <a:graphicData uri="http://schemas.openxmlformats.org/drawingml/2006/table">
            <a:tbl>
              <a:tblPr>
                <a:noFill/>
                <a:tableStyleId>{85AF98B6-0896-4745-9ED8-C8CFF3DE4422}</a:tableStyleId>
              </a:tblPr>
              <a:tblGrid>
                <a:gridCol w="8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5" name="Google Shape;158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86" name="Google Shape;158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87" name="Google Shape;158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89" name="Google Shape;158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90" name="Google Shape;159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2" name="Google Shape;159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93" name="Google Shape;159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5" name="Google Shape;159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96" name="Google Shape;159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zh-CN" altLang="en-US" dirty="0"/>
              <a:t>降维问题：主成分分析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altLang="zh-CN" dirty="0"/>
              <a:t>Principal Component Analysis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799"/>
            <a:ext cx="7193400" cy="31304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概念复习：变量</a:t>
            </a:r>
            <a:endParaRPr lang="en-US" altLang="zh-CN" dirty="0"/>
          </a:p>
          <a:p>
            <a:pPr marL="0" lvl="0" indent="0">
              <a:buNone/>
            </a:pPr>
            <a:r>
              <a:rPr lang="zh-CN" altLang="en-US" sz="1800" dirty="0"/>
              <a:t>统计学里，变量是对象的特征。它可以是定性的也可以是定量的，一个定量变量要么是离散的，要么是连续的。社会科学中研究变量的关系，通常采用数学中对应的观念，把一个变量称为自变量（独立变量 </a:t>
            </a:r>
            <a:r>
              <a:rPr lang="en-US" altLang="zh-CN" sz="1800" dirty="0"/>
              <a:t>Independent variables, IVs</a:t>
            </a:r>
            <a:r>
              <a:rPr lang="zh-CN" altLang="en-US" sz="1800" dirty="0"/>
              <a:t>），另一个变量称之为因变量（依赖变量 </a:t>
            </a:r>
            <a:r>
              <a:rPr lang="en-US" altLang="zh-CN" sz="1800" dirty="0"/>
              <a:t>Dependent variables, DVs</a:t>
            </a:r>
            <a:r>
              <a:rPr lang="zh-CN" altLang="en-US" sz="1800" dirty="0"/>
              <a:t>）</a:t>
            </a:r>
            <a:endParaRPr sz="1800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57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129718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降维问题：主成分分析</a:t>
            </a:r>
            <a:endParaRPr dirty="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将一个大的变量集合转化为更少的变量集合，同时保留大的变量集合中的大部分信息（主成分）。</a:t>
            </a:r>
            <a:endParaRPr sz="1400" dirty="0"/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7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基本概念</a:t>
            </a:r>
          </a:p>
          <a:p>
            <a:pPr marL="0" lvl="0" indent="0">
              <a:buNone/>
            </a:pPr>
            <a:r>
              <a:rPr lang="zh-CN" altLang="en-US" sz="1800" dirty="0"/>
              <a:t>维：向量</a:t>
            </a:r>
            <a:endParaRPr lang="en-US" altLang="zh-CN" sz="1800" dirty="0"/>
          </a:p>
          <a:p>
            <a:pPr marL="0" lvl="0" indent="0">
              <a:buNone/>
            </a:pPr>
            <a:r>
              <a:rPr lang="zh-CN" altLang="en-US" sz="1800" dirty="0"/>
              <a:t>基：坐标轴</a:t>
            </a:r>
            <a:endParaRPr lang="en-US" altLang="zh-CN" sz="1800" dirty="0"/>
          </a:p>
          <a:p>
            <a:pPr marL="0" lvl="0" indent="0">
              <a:buNone/>
            </a:pPr>
            <a:r>
              <a:rPr lang="en-US" altLang="zh-CN" sz="1800" dirty="0"/>
              <a:t>A</a:t>
            </a:r>
            <a:r>
              <a:rPr lang="zh-CN" altLang="en-US" sz="1800" dirty="0"/>
              <a:t>对</a:t>
            </a:r>
            <a:r>
              <a:rPr lang="en-US" altLang="zh-CN" sz="1800" dirty="0"/>
              <a:t>B</a:t>
            </a:r>
            <a:r>
              <a:rPr lang="zh-CN" altLang="en-US" sz="1800" dirty="0"/>
              <a:t>的内积：</a:t>
            </a:r>
            <a:r>
              <a:rPr lang="en-US" altLang="zh-CN" sz="1800" dirty="0"/>
              <a:t>A</a:t>
            </a:r>
            <a:r>
              <a:rPr lang="zh-CN" altLang="en-US" sz="1800" dirty="0"/>
              <a:t>向量对</a:t>
            </a:r>
            <a:r>
              <a:rPr lang="en-US" altLang="zh-CN" sz="1800" dirty="0"/>
              <a:t>B</a:t>
            </a:r>
            <a:r>
              <a:rPr lang="zh-CN" altLang="en-US" sz="1800" dirty="0"/>
              <a:t>向量所在直线的投影（可负）</a:t>
            </a:r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78652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2413</Words>
  <Application>Microsoft Office PowerPoint</Application>
  <PresentationFormat>全屏显示(16:9)</PresentationFormat>
  <Paragraphs>468</Paragraphs>
  <Slides>59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Titillium Web Light</vt:lpstr>
      <vt:lpstr>Quantico</vt:lpstr>
      <vt:lpstr>Montserrat</vt:lpstr>
      <vt:lpstr>Arial</vt:lpstr>
      <vt:lpstr>Calibri</vt:lpstr>
      <vt:lpstr>宋体</vt:lpstr>
      <vt:lpstr>Titillium Web</vt:lpstr>
      <vt:lpstr>Juno template</vt:lpstr>
      <vt:lpstr>构成问题（其一） Construction</vt:lpstr>
      <vt:lpstr>Menu[a]</vt:lpstr>
      <vt:lpstr>两条通路</vt:lpstr>
      <vt:lpstr>降维问题</vt:lpstr>
      <vt:lpstr>构成问题</vt:lpstr>
      <vt:lpstr>1. 降维问题：主成分分析</vt:lpstr>
      <vt:lpstr>PowerPoint 演示文稿</vt:lpstr>
      <vt:lpstr>PowerPoint 演示文稿</vt:lpstr>
      <vt:lpstr>PowerPoint 演示文稿</vt:lpstr>
      <vt:lpstr>PowerPoint 演示文稿</vt:lpstr>
      <vt:lpstr>一些无聊的数学原理</vt:lpstr>
      <vt:lpstr>一些需要注意的点</vt:lpstr>
      <vt:lpstr>PowerPoint 演示文稿</vt:lpstr>
      <vt:lpstr>2. 拓展：独立成分分析</vt:lpstr>
      <vt:lpstr>区别？</vt:lpstr>
      <vt:lpstr>3. （探索性）因子分析</vt:lpstr>
      <vt:lpstr>区别？</vt:lpstr>
      <vt:lpstr>Our process is easy</vt:lpstr>
      <vt:lpstr>课后作业</vt:lpstr>
      <vt:lpstr>课后作业</vt:lpstr>
      <vt:lpstr>课后作业</vt:lpstr>
      <vt:lpstr>Thanks!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Hello!</vt:lpstr>
      <vt:lpstr>PowerPoint 演示文稿</vt:lpstr>
      <vt:lpstr>Diagrams and infographics</vt:lpstr>
      <vt:lpstr>PowerPoint 演示文稿</vt:lpstr>
      <vt:lpstr>This is a slide title</vt:lpstr>
      <vt:lpstr>BIG CONCEPT</vt:lpstr>
      <vt:lpstr>You can also split your content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Let’s review some concepts</vt:lpstr>
      <vt:lpstr>PowerPoint 演示文稿</vt:lpstr>
      <vt:lpstr>PowerPoint 演示文稿</vt:lpstr>
      <vt:lpstr>PowerPoint 演示文稿</vt:lpstr>
      <vt:lpstr>PowerPoint 演示文稿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构成问题（其一） Construction</dc:title>
  <cp:lastModifiedBy>Admin</cp:lastModifiedBy>
  <cp:revision>19</cp:revision>
  <dcterms:modified xsi:type="dcterms:W3CDTF">2022-10-12T15:44:46Z</dcterms:modified>
</cp:coreProperties>
</file>